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64" r:id="rId4"/>
    <p:sldId id="258" r:id="rId5"/>
    <p:sldId id="259" r:id="rId6"/>
    <p:sldId id="269" r:id="rId7"/>
    <p:sldId id="270" r:id="rId8"/>
    <p:sldId id="271" r:id="rId9"/>
    <p:sldId id="272" r:id="rId10"/>
    <p:sldId id="265" r:id="rId11"/>
    <p:sldId id="274" r:id="rId12"/>
    <p:sldId id="273" r:id="rId13"/>
    <p:sldId id="268" r:id="rId14"/>
    <p:sldId id="267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86022" autoAdjust="0"/>
  </p:normalViewPr>
  <p:slideViewPr>
    <p:cSldViewPr snapToGrid="0">
      <p:cViewPr varScale="1">
        <p:scale>
          <a:sx n="56" d="100"/>
          <a:sy n="56" d="100"/>
        </p:scale>
        <p:origin x="-10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1D6E5-0A6D-47DF-81A4-78611975803B}" type="datetimeFigureOut">
              <a:rPr lang="en-US" smtClean="0"/>
              <a:pPr/>
              <a:t>5/20/2013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E8ECB-32FB-4F8C-87BF-5C3239FF80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60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our target audience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our target audience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why we picked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ArcGIS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why you would want to do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why we picked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ArcGIS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why we picked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ArcGIS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why we picked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ArcGIS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8ECB-32FB-4F8C-87BF-5C3239FF806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pa.gov/watershed2/index.php/Data2Map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about/feature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IWLA-Tutorial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software/arcgis/explor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141" y="1174652"/>
            <a:ext cx="7848600" cy="1731982"/>
          </a:xfrm>
        </p:spPr>
        <p:txBody>
          <a:bodyPr/>
          <a:lstStyle/>
          <a:p>
            <a:r>
              <a:rPr lang="en-US" sz="4500" b="1" dirty="0" smtClean="0">
                <a:effectLst/>
              </a:rPr>
              <a:t>GIS Tutorials for Watershed Management</a:t>
            </a:r>
            <a:endParaRPr lang="en-US" sz="4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343400"/>
            <a:ext cx="6400800" cy="1752600"/>
          </a:xfrm>
        </p:spPr>
        <p:txBody>
          <a:bodyPr/>
          <a:lstStyle/>
          <a:p>
            <a:r>
              <a:rPr lang="en-US" dirty="0" smtClean="0"/>
              <a:t>Andrea </a:t>
            </a:r>
            <a:r>
              <a:rPr lang="en-US" dirty="0" err="1" smtClean="0"/>
              <a:t>Bolks</a:t>
            </a:r>
            <a:r>
              <a:rPr lang="en-US" dirty="0" smtClean="0"/>
              <a:t>, Jared O’Brien, Adam Thada</a:t>
            </a:r>
          </a:p>
          <a:p>
            <a:r>
              <a:rPr lang="en-US" dirty="0" smtClean="0"/>
              <a:t>Indiana </a:t>
            </a:r>
            <a:r>
              <a:rPr lang="en-US" dirty="0" smtClean="0"/>
              <a:t>Watershed </a:t>
            </a:r>
            <a:r>
              <a:rPr lang="en-US" dirty="0" smtClean="0"/>
              <a:t>Leadership Academy</a:t>
            </a:r>
          </a:p>
          <a:p>
            <a:r>
              <a:rPr lang="en-US" dirty="0" smtClean="0"/>
              <a:t>May 2013</a:t>
            </a:r>
          </a:p>
          <a:p>
            <a:endParaRPr lang="en-US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119" y="2642596"/>
            <a:ext cx="1621580" cy="153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682" y="2752928"/>
            <a:ext cx="1530832" cy="142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3256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655" y="2272223"/>
            <a:ext cx="8840345" cy="912938"/>
          </a:xfrm>
        </p:spPr>
        <p:txBody>
          <a:bodyPr/>
          <a:lstStyle/>
          <a:p>
            <a:r>
              <a:rPr lang="en-US" u="sng" dirty="0" smtClean="0">
                <a:hlinkClick r:id="rId3"/>
              </a:rPr>
              <a:t>https://wiki.epa.gov/watershed2/index.php/Data2Maps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WhyData2Maps?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84200" y="2767684"/>
            <a:ext cx="3887345" cy="3915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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Why?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Free!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Customizable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use your own data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Spatial Sampling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data Analysis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Geared toward storm water analysis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endParaRPr lang="en-US" sz="24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endParaRPr lang="en-US" sz="24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017" y="3005847"/>
            <a:ext cx="4068296" cy="313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6039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659" y="261258"/>
            <a:ext cx="6169843" cy="351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950" y="2924070"/>
            <a:ext cx="6796152" cy="322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84" y="350196"/>
            <a:ext cx="6086826" cy="380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8087" y="3298182"/>
            <a:ext cx="4362902" cy="331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655" y="2272223"/>
            <a:ext cx="8840345" cy="912938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www.arcgis.com/about/features.html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ArcGIS Online?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84200" y="2767684"/>
            <a:ext cx="3887345" cy="39152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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Why?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Free!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Compatible with numerous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basemaps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layers already available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Customizable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use your own data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Map production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Share Online maps</a:t>
            </a:r>
            <a:endParaRPr lang="en-US" sz="24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endParaRPr lang="en-US" sz="2400" baseline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rcgis onl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3308884"/>
            <a:ext cx="4541519" cy="25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039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655" y="2052090"/>
            <a:ext cx="8840345" cy="912938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ArcGIS</a:t>
            </a:r>
            <a:r>
              <a:rPr lang="en-US" sz="4000" dirty="0" smtClean="0"/>
              <a:t> Online: Creating a Watershed Boundary Map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9" y="2235200"/>
            <a:ext cx="6874933" cy="408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6039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62647" y="351153"/>
            <a:ext cx="5199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Download and Open </a:t>
            </a:r>
            <a:r>
              <a:rPr lang="en-U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ArcGIS</a:t>
            </a: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Explorer. Open map.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4248" y="972639"/>
            <a:ext cx="315788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2. Add Watershed Boundaries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A) adding a </a:t>
            </a:r>
            <a:r>
              <a:rPr lang="en-U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shapefile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B)  query a map service, such as National Watershed Boundary Dataset (WBD)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or…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37" y="884766"/>
            <a:ext cx="53689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567" y="4394094"/>
            <a:ext cx="1905000" cy="149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429" y="4498975"/>
            <a:ext cx="2886075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15047" y="3263687"/>
            <a:ext cx="29434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3.  Changing the </a:t>
            </a:r>
            <a:r>
              <a:rPr lang="en-U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Symbology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3448" y="264529"/>
            <a:ext cx="31578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C) Draw approximate boundary with “note” tool 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0612" y="418571"/>
            <a:ext cx="1273175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4562" y="765703"/>
            <a:ext cx="319087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295" y="3948430"/>
            <a:ext cx="2886075" cy="139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233" y="5839354"/>
            <a:ext cx="2616200" cy="73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7755" y="3320521"/>
            <a:ext cx="1786890" cy="319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15047" y="3140577"/>
            <a:ext cx="2691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5. Changing the </a:t>
            </a:r>
            <a:r>
              <a:rPr lang="en-U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Basemap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3448" y="387640"/>
            <a:ext cx="31578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4. Bookmarking a view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046" y="0"/>
            <a:ext cx="2162175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78" y="3705965"/>
            <a:ext cx="2924175" cy="293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460496" y="1400549"/>
            <a:ext cx="16844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6. Save map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7. Create map image or share map online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8. Access your map through your </a:t>
            </a:r>
            <a:r>
              <a:rPr lang="en-US" sz="16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acount</a:t>
            </a:r>
            <a:endParaRPr lang="en-U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1395" y="3758142"/>
            <a:ext cx="174307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2100" y="5430837"/>
            <a:ext cx="1143000" cy="56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29449" y="1868465"/>
            <a:ext cx="7018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Tutorials available at: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hlinkClick r:id="rId2"/>
              </a:rPr>
              <a:t>http://bit.ly/IWLA-Tutorials</a:t>
            </a:r>
            <a:endParaRPr lang="en-US" sz="32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Create a watershed management-oriented tutorials to show spatial data. Programs include ArcGIS Desktop, ArcGIS Explorer , ArcGIS Online and Data 2 Maps and are focused for those with average computer competency.</a:t>
            </a:r>
          </a:p>
          <a:p>
            <a:r>
              <a:rPr lang="en-US" sz="2800" dirty="0" smtClean="0"/>
              <a:t>Create a product that can be built upon in the future by others in the IWLA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8248" y="202395"/>
            <a:ext cx="1653803" cy="163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9779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0881" y="2121887"/>
            <a:ext cx="8026464" cy="4259458"/>
          </a:xfrm>
        </p:spPr>
        <p:txBody>
          <a:bodyPr>
            <a:normAutofit/>
          </a:bodyPr>
          <a:lstStyle/>
          <a:p>
            <a:r>
              <a:rPr lang="en-US" dirty="0" smtClean="0"/>
              <a:t> ArcGIS Explorer Guide1: Site Locations Map</a:t>
            </a:r>
          </a:p>
          <a:p>
            <a:endParaRPr lang="en-US" dirty="0" smtClean="0"/>
          </a:p>
          <a:p>
            <a:r>
              <a:rPr lang="en-US" dirty="0" smtClean="0"/>
              <a:t>ArcGIS Online Guide1: Site Locations Map</a:t>
            </a:r>
          </a:p>
          <a:p>
            <a:r>
              <a:rPr lang="en-US" dirty="0" smtClean="0"/>
              <a:t>ArcGIS Online Guide 2: Watershed Boundary Map</a:t>
            </a:r>
          </a:p>
          <a:p>
            <a:endParaRPr lang="en-US" dirty="0" smtClean="0"/>
          </a:p>
          <a:p>
            <a:r>
              <a:rPr lang="en-US" dirty="0" smtClean="0"/>
              <a:t>ArcGIS Guide: Adding </a:t>
            </a:r>
            <a:r>
              <a:rPr lang="en-US" dirty="0" err="1" smtClean="0"/>
              <a:t>x,y</a:t>
            </a:r>
            <a:r>
              <a:rPr lang="en-US" dirty="0" smtClean="0"/>
              <a:t> Locations</a:t>
            </a:r>
          </a:p>
          <a:p>
            <a:endParaRPr lang="en-US" dirty="0" smtClean="0"/>
          </a:p>
          <a:p>
            <a:r>
              <a:rPr lang="en-US" dirty="0" smtClean="0"/>
              <a:t>Data2Maps (D2M) Large Sample Size Guide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Guides</a:t>
            </a:r>
            <a:endParaRPr lang="en-US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967" y="175281"/>
            <a:ext cx="1659174" cy="159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9779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655" y="2272223"/>
            <a:ext cx="8840345" cy="912938"/>
          </a:xfrm>
        </p:spPr>
        <p:txBody>
          <a:bodyPr/>
          <a:lstStyle/>
          <a:p>
            <a:r>
              <a:rPr lang="en-US" sz="2000" dirty="0" smtClean="0">
                <a:hlinkClick r:id="rId3"/>
              </a:rPr>
              <a:t>http://www.esri.com/software/arcgis/explorer</a:t>
            </a:r>
            <a:endParaRPr lang="en-US" sz="2000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Why ArcGIS Explorer Desktop?</a:t>
            </a:r>
            <a:endParaRPr lang="en-US" sz="48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03655" y="2942782"/>
            <a:ext cx="3887345" cy="3915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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Why?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Free!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Compatible with numerous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basemaps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layers already available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Customizable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use your own data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0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Map production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 analysis</a:t>
            </a:r>
          </a:p>
          <a:p>
            <a:pPr marL="822960" lvl="1" indent="-36576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</a:pPr>
            <a:r>
              <a:rPr lang="en-US" sz="200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handle large datasets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0561" y="2948790"/>
            <a:ext cx="4443516" cy="366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6039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280" y="570156"/>
            <a:ext cx="8595360" cy="1054250"/>
          </a:xfrm>
        </p:spPr>
        <p:txBody>
          <a:bodyPr/>
          <a:lstStyle/>
          <a:p>
            <a:r>
              <a:rPr lang="en-US" sz="3200" dirty="0" smtClean="0"/>
              <a:t>ArcGIS Explorer Guide1: Site Locations Map</a:t>
            </a:r>
            <a:endParaRPr lang="en-US" sz="3200" dirty="0"/>
          </a:p>
        </p:txBody>
      </p:sp>
      <p:pic>
        <p:nvPicPr>
          <p:cNvPr id="7" name="Picture 6" descr="\\psf\Home\Desktop\Screen Shot 2013-05-18 at 10.20.47 AM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60120" y="2218372"/>
            <a:ext cx="7584757" cy="387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8841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4554" y="291510"/>
            <a:ext cx="8370277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Download and Open ArcGIS Explorer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2. Add Sampling Locations Options: </a:t>
            </a:r>
          </a:p>
          <a:p>
            <a:pPr marL="914400" lvl="1" indent="-457200">
              <a:buAutoNum type="alphaUcParenR"/>
            </a:pPr>
            <a:r>
              <a:rPr lang="en-US" sz="1600" dirty="0" smtClean="0"/>
              <a:t>Adding a shapefile of your sampling locations (a shapefile that was already created in a GIS program such as </a:t>
            </a:r>
            <a:r>
              <a:rPr lang="en-US" sz="1600" dirty="0" err="1" smtClean="0"/>
              <a:t>ArcMap</a:t>
            </a:r>
            <a:r>
              <a:rPr lang="en-US" sz="1600" dirty="0" smtClean="0"/>
              <a:t>)  </a:t>
            </a:r>
          </a:p>
          <a:p>
            <a:pPr marL="914400" lvl="1" indent="-457200">
              <a:buAutoNum type="alphaUcParenR"/>
            </a:pPr>
            <a:endParaRPr lang="en-US" sz="1600" dirty="0" smtClean="0"/>
          </a:p>
          <a:p>
            <a:pPr marL="914400" lvl="1" indent="-457200">
              <a:buAutoNum type="alphaUcParenR"/>
            </a:pPr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B) Adding sites with a text file of </a:t>
            </a:r>
            <a:r>
              <a:rPr lang="en-US" sz="1600" dirty="0" err="1" smtClean="0"/>
              <a:t>x,y</a:t>
            </a:r>
            <a:r>
              <a:rPr lang="en-US" sz="1600" dirty="0" smtClean="0"/>
              <a:t> locations (that can be created using excel or another spreadsheet tool)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C) Drawing point “notes” in Explorer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3822" y="3774332"/>
            <a:ext cx="2237132" cy="129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\\psf\Home\Desktop\Screen Shot 2013-05-18 at 10.40.41 AM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55468" y="3894051"/>
            <a:ext cx="2286000" cy="85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3685" y="1702339"/>
            <a:ext cx="1580472" cy="148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2544" y="175099"/>
            <a:ext cx="982493" cy="93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1762" y="5741549"/>
            <a:ext cx="17335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62647" y="351153"/>
            <a:ext cx="29546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Changing the Symbology: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\\psf\Home\Desktop\Screen Shot 2013-05-18 at 11.05.11 AM.pn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61239" y="874982"/>
            <a:ext cx="2772483" cy="17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\\psf\Home\Desktop\Screen Shot 2013-05-18 at 11.07.18 AM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61892" y="514147"/>
            <a:ext cx="2305050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\\psf\Home\Desktop\Screen Shot 2013-05-18 at 10.20.47 AM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25584" y="3560324"/>
            <a:ext cx="4095446" cy="278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1347" y="3433864"/>
            <a:ext cx="4055530" cy="304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2647" y="351153"/>
            <a:ext cx="21237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4. Setting the View: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473" y="1021404"/>
            <a:ext cx="4216858" cy="326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590" y="3250322"/>
            <a:ext cx="4271204" cy="328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2273" y="2973321"/>
            <a:ext cx="211455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2647" y="351153"/>
            <a:ext cx="2342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5. Create a Map Image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704365"/>
            <a:ext cx="6634263" cy="89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8603" y="1811483"/>
            <a:ext cx="2533937" cy="194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847" y="1912074"/>
            <a:ext cx="2116880" cy="183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140562" y="2836415"/>
            <a:ext cx="532562" cy="381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232" y="4357992"/>
            <a:ext cx="1926402" cy="196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3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7286" y="4542817"/>
            <a:ext cx="1781175" cy="1476375"/>
          </a:xfrm>
          <a:prstGeom prst="rect">
            <a:avLst/>
          </a:prstGeom>
          <a:noFill/>
        </p:spPr>
      </p:pic>
      <p:pic>
        <p:nvPicPr>
          <p:cNvPr id="39942" name="Picture 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4919" y="4560043"/>
            <a:ext cx="1809750" cy="1495425"/>
          </a:xfrm>
          <a:prstGeom prst="rect">
            <a:avLst/>
          </a:prstGeom>
          <a:noFill/>
        </p:spPr>
      </p:pic>
      <p:pic>
        <p:nvPicPr>
          <p:cNvPr id="39941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1191" y="4537953"/>
            <a:ext cx="1781175" cy="1476375"/>
          </a:xfrm>
          <a:prstGeom prst="rect">
            <a:avLst/>
          </a:prstGeom>
          <a:noFill/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2838550" y="6063485"/>
            <a:ext cx="59766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World Physical basemap                                      Bing Maps Aerial basemap    	 	                             World Streets basemap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3387</TotalTime>
  <Words>405</Words>
  <Application>Microsoft Office PowerPoint</Application>
  <PresentationFormat>On-screen Show (4:3)</PresentationFormat>
  <Paragraphs>101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Hardcover</vt:lpstr>
      <vt:lpstr>GIS Tutorials for Watershed Management</vt:lpstr>
      <vt:lpstr>Goal</vt:lpstr>
      <vt:lpstr>Guides</vt:lpstr>
      <vt:lpstr>Why ArcGIS Explorer Desktop?</vt:lpstr>
      <vt:lpstr>ArcGIS Explorer Guide1: Site Locations Map</vt:lpstr>
      <vt:lpstr>Slide 6</vt:lpstr>
      <vt:lpstr>Slide 7</vt:lpstr>
      <vt:lpstr>Slide 8</vt:lpstr>
      <vt:lpstr>Slide 9</vt:lpstr>
      <vt:lpstr>WhyData2Maps?</vt:lpstr>
      <vt:lpstr>Slide 11</vt:lpstr>
      <vt:lpstr>Slide 12</vt:lpstr>
      <vt:lpstr>Why ArcGIS Online?</vt:lpstr>
      <vt:lpstr>ArcGIS Online: Creating a Watershed Boundary Map</vt:lpstr>
      <vt:lpstr>Slide 15</vt:lpstr>
      <vt:lpstr>Slide 16</vt:lpstr>
      <vt:lpstr>Slide 17</vt:lpstr>
      <vt:lpstr>Slide 18</vt:lpstr>
    </vt:vector>
  </TitlesOfParts>
  <Company>Taylor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Thada, Adam</dc:creator>
  <cp:lastModifiedBy>Thada</cp:lastModifiedBy>
  <cp:revision>143</cp:revision>
  <dcterms:created xsi:type="dcterms:W3CDTF">2012-10-25T13:18:37Z</dcterms:created>
  <dcterms:modified xsi:type="dcterms:W3CDTF">2013-05-21T02:27:31Z</dcterms:modified>
</cp:coreProperties>
</file>